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5F3642A-F6B1-4BB7-AAA1-1657ADA73691}" v="17" dt="2026-01-08T12:15:40.57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ushmitha pillitla" userId="6e2745a606cb9906" providerId="LiveId" clId="{AB5D9D77-6D34-4470-8815-9349D7EDA8F6}"/>
    <pc:docChg chg="custSel addSld delSld modSld">
      <pc:chgData name="sushmitha pillitla" userId="6e2745a606cb9906" providerId="LiveId" clId="{AB5D9D77-6D34-4470-8815-9349D7EDA8F6}" dt="2026-01-08T12:15:54.134" v="49" actId="478"/>
      <pc:docMkLst>
        <pc:docMk/>
      </pc:docMkLst>
      <pc:sldChg chg="add">
        <pc:chgData name="sushmitha pillitla" userId="6e2745a606cb9906" providerId="LiveId" clId="{AB5D9D77-6D34-4470-8815-9349D7EDA8F6}" dt="2026-01-08T12:09:23.411" v="0"/>
        <pc:sldMkLst>
          <pc:docMk/>
          <pc:sldMk cId="0" sldId="258"/>
        </pc:sldMkLst>
      </pc:sldChg>
      <pc:sldChg chg="add">
        <pc:chgData name="sushmitha pillitla" userId="6e2745a606cb9906" providerId="LiveId" clId="{AB5D9D77-6D34-4470-8815-9349D7EDA8F6}" dt="2026-01-08T12:09:42.474" v="1"/>
        <pc:sldMkLst>
          <pc:docMk/>
          <pc:sldMk cId="0" sldId="259"/>
        </pc:sldMkLst>
      </pc:sldChg>
      <pc:sldChg chg="addSp delSp modSp add del mod">
        <pc:chgData name="sushmitha pillitla" userId="6e2745a606cb9906" providerId="LiveId" clId="{AB5D9D77-6D34-4470-8815-9349D7EDA8F6}" dt="2026-01-08T12:15:54.134" v="49" actId="478"/>
        <pc:sldMkLst>
          <pc:docMk/>
          <pc:sldMk cId="0" sldId="260"/>
        </pc:sldMkLst>
        <pc:spChg chg="mod">
          <ac:chgData name="sushmitha pillitla" userId="6e2745a606cb9906" providerId="LiveId" clId="{AB5D9D77-6D34-4470-8815-9349D7EDA8F6}" dt="2026-01-08T12:14:08.437" v="35" actId="1076"/>
          <ac:spMkLst>
            <pc:docMk/>
            <pc:sldMk cId="0" sldId="260"/>
            <ac:spMk id="5" creationId="{00000000-0000-0000-0000-000000000000}"/>
          </ac:spMkLst>
        </pc:spChg>
        <pc:spChg chg="add del mod">
          <ac:chgData name="sushmitha pillitla" userId="6e2745a606cb9906" providerId="LiveId" clId="{AB5D9D77-6D34-4470-8815-9349D7EDA8F6}" dt="2026-01-08T12:12:40.772" v="21" actId="478"/>
          <ac:spMkLst>
            <pc:docMk/>
            <pc:sldMk cId="0" sldId="260"/>
            <ac:spMk id="23" creationId="{BD5ECEC7-A8EE-6777-8F76-E348EC69DB63}"/>
          </ac:spMkLst>
        </pc:spChg>
        <pc:spChg chg="add mod">
          <ac:chgData name="sushmitha pillitla" userId="6e2745a606cb9906" providerId="LiveId" clId="{AB5D9D77-6D34-4470-8815-9349D7EDA8F6}" dt="2026-01-08T12:13:51.238" v="31" actId="1076"/>
          <ac:spMkLst>
            <pc:docMk/>
            <pc:sldMk cId="0" sldId="260"/>
            <ac:spMk id="24" creationId="{BE7223D3-9443-0C92-00F1-EAA77007F7F0}"/>
          </ac:spMkLst>
        </pc:spChg>
        <pc:spChg chg="add mod">
          <ac:chgData name="sushmitha pillitla" userId="6e2745a606cb9906" providerId="LiveId" clId="{AB5D9D77-6D34-4470-8815-9349D7EDA8F6}" dt="2026-01-08T12:14:32.552" v="39" actId="14100"/>
          <ac:spMkLst>
            <pc:docMk/>
            <pc:sldMk cId="0" sldId="260"/>
            <ac:spMk id="25" creationId="{324C8077-C55A-1A7E-082B-B947EFBF374B}"/>
          </ac:spMkLst>
        </pc:spChg>
        <pc:spChg chg="add mod">
          <ac:chgData name="sushmitha pillitla" userId="6e2745a606cb9906" providerId="LiveId" clId="{AB5D9D77-6D34-4470-8815-9349D7EDA8F6}" dt="2026-01-08T12:13:59.873" v="33" actId="14100"/>
          <ac:spMkLst>
            <pc:docMk/>
            <pc:sldMk cId="0" sldId="260"/>
            <ac:spMk id="26" creationId="{338BD516-EEC8-010B-16F1-D1EEF74C5A05}"/>
          </ac:spMkLst>
        </pc:spChg>
        <pc:spChg chg="add mod">
          <ac:chgData name="sushmitha pillitla" userId="6e2745a606cb9906" providerId="LiveId" clId="{AB5D9D77-6D34-4470-8815-9349D7EDA8F6}" dt="2026-01-08T12:14:20.280" v="37" actId="14100"/>
          <ac:spMkLst>
            <pc:docMk/>
            <pc:sldMk cId="0" sldId="260"/>
            <ac:spMk id="27" creationId="{3EC35C0D-1E51-0E5A-FB95-D04929E78341}"/>
          </ac:spMkLst>
        </pc:spChg>
        <pc:spChg chg="add mod">
          <ac:chgData name="sushmitha pillitla" userId="6e2745a606cb9906" providerId="LiveId" clId="{AB5D9D77-6D34-4470-8815-9349D7EDA8F6}" dt="2026-01-08T12:15:23.888" v="45" actId="1076"/>
          <ac:spMkLst>
            <pc:docMk/>
            <pc:sldMk cId="0" sldId="260"/>
            <ac:spMk id="28" creationId="{B30121D9-E7DF-32C6-6392-51BE70DA8179}"/>
          </ac:spMkLst>
        </pc:spChg>
        <pc:spChg chg="add del mod">
          <ac:chgData name="sushmitha pillitla" userId="6e2745a606cb9906" providerId="LiveId" clId="{AB5D9D77-6D34-4470-8815-9349D7EDA8F6}" dt="2026-01-08T12:15:11.902" v="44" actId="478"/>
          <ac:spMkLst>
            <pc:docMk/>
            <pc:sldMk cId="0" sldId="260"/>
            <ac:spMk id="29" creationId="{CE6F2847-2321-4CF8-6430-49A71D4E0229}"/>
          </ac:spMkLst>
        </pc:spChg>
        <pc:spChg chg="add del mod">
          <ac:chgData name="sushmitha pillitla" userId="6e2745a606cb9906" providerId="LiveId" clId="{AB5D9D77-6D34-4470-8815-9349D7EDA8F6}" dt="2026-01-08T12:15:54.134" v="49" actId="478"/>
          <ac:spMkLst>
            <pc:docMk/>
            <pc:sldMk cId="0" sldId="260"/>
            <ac:spMk id="30" creationId="{9B8E6482-7719-F9D1-EB3D-131397D799B7}"/>
          </ac:spMkLst>
        </pc:spChg>
      </pc:sldChg>
      <pc:sldChg chg="add del">
        <pc:chgData name="sushmitha pillitla" userId="6e2745a606cb9906" providerId="LiveId" clId="{AB5D9D77-6D34-4470-8815-9349D7EDA8F6}" dt="2026-01-08T12:10:20.732" v="7"/>
        <pc:sldMkLst>
          <pc:docMk/>
          <pc:sldMk cId="0" sldId="261"/>
        </pc:sldMkLst>
      </pc:sldChg>
      <pc:sldChg chg="add">
        <pc:chgData name="sushmitha pillitla" userId="6e2745a606cb9906" providerId="LiveId" clId="{AB5D9D77-6D34-4470-8815-9349D7EDA8F6}" dt="2026-01-08T12:10:31.919" v="8"/>
        <pc:sldMkLst>
          <pc:docMk/>
          <pc:sldMk cId="0" sldId="262"/>
        </pc:sldMkLst>
      </pc:sldChg>
      <pc:sldChg chg="add">
        <pc:chgData name="sushmitha pillitla" userId="6e2745a606cb9906" providerId="LiveId" clId="{AB5D9D77-6D34-4470-8815-9349D7EDA8F6}" dt="2026-01-08T12:10:40.053" v="9"/>
        <pc:sldMkLst>
          <pc:docMk/>
          <pc:sldMk cId="0" sldId="263"/>
        </pc:sldMkLst>
      </pc:sldChg>
      <pc:sldChg chg="add">
        <pc:chgData name="sushmitha pillitla" userId="6e2745a606cb9906" providerId="LiveId" clId="{AB5D9D77-6D34-4470-8815-9349D7EDA8F6}" dt="2026-01-08T12:10:46.731" v="10"/>
        <pc:sldMkLst>
          <pc:docMk/>
          <pc:sldMk cId="0" sldId="264"/>
        </pc:sldMkLst>
      </pc:sldChg>
      <pc:sldChg chg="add">
        <pc:chgData name="sushmitha pillitla" userId="6e2745a606cb9906" providerId="LiveId" clId="{AB5D9D77-6D34-4470-8815-9349D7EDA8F6}" dt="2026-01-08T12:10:54.492" v="11"/>
        <pc:sldMkLst>
          <pc:docMk/>
          <pc:sldMk cId="0" sldId="265"/>
        </pc:sldMkLst>
      </pc:sldChg>
      <pc:sldChg chg="add">
        <pc:chgData name="sushmitha pillitla" userId="6e2745a606cb9906" providerId="LiveId" clId="{AB5D9D77-6D34-4470-8815-9349D7EDA8F6}" dt="2026-01-08T12:11:06.177" v="12"/>
        <pc:sldMkLst>
          <pc:docMk/>
          <pc:sldMk cId="0" sldId="266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30D807-0F6E-4B4F-8241-E372A862F864}" type="datetimeFigureOut">
              <a:rPr lang="en-IN" smtClean="0"/>
              <a:t>08-01-2026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B6521A-5FC5-4150-ADB1-86589FA3376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160426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91C755-ABCB-D7CA-5CF1-4DE00581E5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8C86BA4-EF84-96A7-250F-A6962B5831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849855-4989-AA41-F58D-BA66D4205B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4B73F-7C22-4671-9F96-ED667D0F1EDC}" type="datetimeFigureOut">
              <a:rPr lang="en-IN" smtClean="0"/>
              <a:t>08-01-2026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B99769-BC38-3300-B2EA-5074CA7CB7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424E69-2261-5158-4496-36C163F8F4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A398E-5B25-42A7-9142-9593343A875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730904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D19DB3-8F5C-3AD2-A52D-FAF57586F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63010D8-B5F0-5B70-7D8C-74378B2842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4D822E-D3B8-33F8-7D5F-E1D989775E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4B73F-7C22-4671-9F96-ED667D0F1EDC}" type="datetimeFigureOut">
              <a:rPr lang="en-IN" smtClean="0"/>
              <a:t>08-01-2026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EB1B79-F60C-95A8-BBA9-D7F04C1804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F5FC02-0363-8F3D-AA5C-8422925C70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A398E-5B25-42A7-9142-9593343A875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547626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699FCE2-CD94-7FF4-A117-9AD27E09724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5CF6159-84DA-C531-D335-D06F273AB5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9A67DF-9F92-9BC5-0058-910A27620F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4B73F-7C22-4671-9F96-ED667D0F1EDC}" type="datetimeFigureOut">
              <a:rPr lang="en-IN" smtClean="0"/>
              <a:t>08-01-2026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B039DF-CE67-5163-E999-02F215C1A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65504A-EA48-9060-5C0A-0BDE0597A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A398E-5B25-42A7-9142-9593343A875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659232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52833"/>
          </a:solidFill>
          <a:ln/>
        </p:spPr>
      </p:sp>
    </p:spTree>
    <p:extLst>
      <p:ext uri="{BB962C8B-B14F-4D97-AF65-F5344CB8AC3E}">
        <p14:creationId xmlns:p14="http://schemas.microsoft.com/office/powerpoint/2010/main" val="16738445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52833"/>
          </a:solidFill>
          <a:ln/>
        </p:spPr>
      </p:sp>
    </p:spTree>
    <p:extLst>
      <p:ext uri="{BB962C8B-B14F-4D97-AF65-F5344CB8AC3E}">
        <p14:creationId xmlns:p14="http://schemas.microsoft.com/office/powerpoint/2010/main" val="39817767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52833"/>
          </a:solidFill>
          <a:ln/>
        </p:spPr>
      </p:sp>
    </p:spTree>
    <p:extLst>
      <p:ext uri="{BB962C8B-B14F-4D97-AF65-F5344CB8AC3E}">
        <p14:creationId xmlns:p14="http://schemas.microsoft.com/office/powerpoint/2010/main" val="12397281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52833"/>
          </a:solidFill>
          <a:ln/>
        </p:spPr>
      </p:sp>
    </p:spTree>
    <p:extLst>
      <p:ext uri="{BB962C8B-B14F-4D97-AF65-F5344CB8AC3E}">
        <p14:creationId xmlns:p14="http://schemas.microsoft.com/office/powerpoint/2010/main" val="231607016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37170"/>
            <a:ext cx="12192000" cy="6858000"/>
          </a:xfrm>
          <a:prstGeom prst="rect">
            <a:avLst/>
          </a:prstGeom>
          <a:solidFill>
            <a:srgbClr val="252833"/>
          </a:solidFill>
          <a:ln/>
        </p:spPr>
      </p:sp>
    </p:spTree>
    <p:extLst>
      <p:ext uri="{BB962C8B-B14F-4D97-AF65-F5344CB8AC3E}">
        <p14:creationId xmlns:p14="http://schemas.microsoft.com/office/powerpoint/2010/main" val="259176996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52833"/>
          </a:solidFill>
          <a:ln/>
        </p:spPr>
      </p:sp>
    </p:spTree>
    <p:extLst>
      <p:ext uri="{BB962C8B-B14F-4D97-AF65-F5344CB8AC3E}">
        <p14:creationId xmlns:p14="http://schemas.microsoft.com/office/powerpoint/2010/main" val="405637498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52833"/>
          </a:solidFill>
          <a:ln/>
        </p:spPr>
      </p:sp>
    </p:spTree>
    <p:extLst>
      <p:ext uri="{BB962C8B-B14F-4D97-AF65-F5344CB8AC3E}">
        <p14:creationId xmlns:p14="http://schemas.microsoft.com/office/powerpoint/2010/main" val="158254486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52833"/>
          </a:solidFill>
          <a:ln/>
        </p:spPr>
      </p:sp>
    </p:spTree>
    <p:extLst>
      <p:ext uri="{BB962C8B-B14F-4D97-AF65-F5344CB8AC3E}">
        <p14:creationId xmlns:p14="http://schemas.microsoft.com/office/powerpoint/2010/main" val="31098228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958BD-1053-E78B-B921-512299315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F2CE65-25D7-3E3F-66F5-9639ABC19A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D9EE1E-6A89-8CC8-FEC1-F5B2A33A4B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4B73F-7C22-4671-9F96-ED667D0F1EDC}" type="datetimeFigureOut">
              <a:rPr lang="en-IN" smtClean="0"/>
              <a:t>08-01-2026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937843-4C6E-66C9-6D47-51A1A66675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314F42-191B-0E45-0BA7-59BA3FA17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A398E-5B25-42A7-9142-9593343A875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6931016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52833"/>
          </a:solidFill>
          <a:ln/>
        </p:spPr>
      </p:sp>
    </p:spTree>
    <p:extLst>
      <p:ext uri="{BB962C8B-B14F-4D97-AF65-F5344CB8AC3E}">
        <p14:creationId xmlns:p14="http://schemas.microsoft.com/office/powerpoint/2010/main" val="207331972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52833"/>
          </a:solidFill>
          <a:ln/>
        </p:spPr>
      </p:sp>
    </p:spTree>
    <p:extLst>
      <p:ext uri="{BB962C8B-B14F-4D97-AF65-F5344CB8AC3E}">
        <p14:creationId xmlns:p14="http://schemas.microsoft.com/office/powerpoint/2010/main" val="40441372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6EF2AC-1B14-8121-7CEC-CF36FD4060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F35BBB-D216-E3F3-F03F-086C33FC3D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9BE0BC-F9A6-2717-866B-2AFC0CF1C2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4B73F-7C22-4671-9F96-ED667D0F1EDC}" type="datetimeFigureOut">
              <a:rPr lang="en-IN" smtClean="0"/>
              <a:t>08-01-2026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A33D39-A1D6-5643-FF5F-346D3776B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9A963C-215F-C5BA-DC6E-711B6046B6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A398E-5B25-42A7-9142-9593343A875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071876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62FD33-7AF6-365C-6605-A8E052AA8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2F93C0-CD94-E944-A1C0-9F82EF6FBB3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9FB8E4-4D33-9CDE-8E68-3C6DF16384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DBC0A0-188C-B7A2-D26E-21897094A6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4B73F-7C22-4671-9F96-ED667D0F1EDC}" type="datetimeFigureOut">
              <a:rPr lang="en-IN" smtClean="0"/>
              <a:t>08-01-2026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ACB3AD-883E-B994-E361-A461899873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689C9F-440E-9536-88CF-CDB726135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A398E-5B25-42A7-9142-9593343A875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947733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44C6B0-9879-367E-D433-660009B8EB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205EF-901E-73AC-0089-7FD98E718C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8F0945-0487-8475-6B48-CDA1542519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749E4E7-ECA9-863F-EE52-4101EC8B041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54BE5C4-DEB1-69B6-8481-1DB763E60E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60C7A96-61E1-1825-4CD5-DBFEFC0060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4B73F-7C22-4671-9F96-ED667D0F1EDC}" type="datetimeFigureOut">
              <a:rPr lang="en-IN" smtClean="0"/>
              <a:t>08-01-2026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02EC36E-FBCD-1779-1B79-FF3AF26531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7DE4CB0-974F-B0C0-0EF5-ADF99DE5F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A398E-5B25-42A7-9142-9593343A875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127103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DD0B05-D90D-FC67-085B-77B436F2C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DA0602B-CD52-2A2C-B862-8AAE92A2C8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4B73F-7C22-4671-9F96-ED667D0F1EDC}" type="datetimeFigureOut">
              <a:rPr lang="en-IN" smtClean="0"/>
              <a:t>08-01-2026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8B5A84-ACD7-73C5-3F82-DB21938D26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E563F2-83C6-C746-06B6-9EED4D31F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A398E-5B25-42A7-9142-9593343A875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908404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E6990B0-8812-956B-6C5C-8149C845DC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4B73F-7C22-4671-9F96-ED667D0F1EDC}" type="datetimeFigureOut">
              <a:rPr lang="en-IN" smtClean="0"/>
              <a:t>08-01-2026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1C216FA-D843-45AF-4254-C665E52C72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81D408-800F-5E0A-6A26-7EB452A93C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A398E-5B25-42A7-9142-9593343A875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942157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AB2DD1-6E1C-E964-F76C-76F2E6B04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D23E42-E5A6-6481-5BA2-10F1C38D03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71C76C-BD96-6A96-34EE-908DDB63E3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E79618-3FCC-5F1A-532B-B84D28AF4C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4B73F-7C22-4671-9F96-ED667D0F1EDC}" type="datetimeFigureOut">
              <a:rPr lang="en-IN" smtClean="0"/>
              <a:t>08-01-2026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2D3810-B484-A2C6-42B2-B17CFC31BC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DE262F-E65E-2088-F55C-78333A62E0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A398E-5B25-42A7-9142-9593343A875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828914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C14D3A-CE92-F6D5-C5F6-3FFF9D616B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4F4A7D4-A28E-3B05-6A4C-07172D9E489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4FCC61-B39E-886D-21F0-5ACE1BA670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ACB8B8-B458-D2C2-803E-EFEECE2482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4B73F-7C22-4671-9F96-ED667D0F1EDC}" type="datetimeFigureOut">
              <a:rPr lang="en-IN" smtClean="0"/>
              <a:t>08-01-2026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CFC468-A975-43B0-E89F-A0F6ECCDD7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EE862C-A814-2EEB-2C9D-CC0268E55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A398E-5B25-42A7-9142-9593343A875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0268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5210410-BEB3-AFC2-5C09-B4909A38D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92A13A-FEE3-7865-6FA4-F973194316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27C780-BDF0-F1D9-7C38-811B900077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564B73F-7C22-4671-9F96-ED667D0F1EDC}" type="datetimeFigureOut">
              <a:rPr lang="en-IN" smtClean="0"/>
              <a:t>08-01-2026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14774F-2B39-CDCC-17BC-0E79C584D2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9DA527-7755-5172-EECD-1A46C5C855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43A398E-5B25-42A7-9142-9593343A875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73801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457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270103" y="2666901"/>
            <a:ext cx="4693742" cy="5866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583"/>
              </a:lnSpc>
            </a:pPr>
            <a:r>
              <a:rPr lang="en-US" sz="3667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Online Sales Analysis</a:t>
            </a:r>
            <a:endParaRPr lang="en-US" sz="3667" dirty="0"/>
          </a:p>
        </p:txBody>
      </p:sp>
      <p:sp>
        <p:nvSpPr>
          <p:cNvPr id="4" name="Text 1"/>
          <p:cNvSpPr/>
          <p:nvPr/>
        </p:nvSpPr>
        <p:spPr>
          <a:xfrm>
            <a:off x="5270104" y="3552726"/>
            <a:ext cx="6223794" cy="6383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500"/>
              </a:lnSpc>
            </a:pPr>
            <a:r>
              <a:rPr lang="en-US" sz="1542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Understanding business performance, customer behavior, and revenue trends.</a:t>
            </a:r>
            <a:endParaRPr lang="en-US" sz="1542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249346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98104" y="3327004"/>
            <a:ext cx="3754933" cy="4694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667"/>
              </a:lnSpc>
            </a:pPr>
            <a:r>
              <a:rPr lang="en-US" sz="2917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Key Takeaways</a:t>
            </a:r>
            <a:endParaRPr lang="en-US" sz="2917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8103" y="4095552"/>
            <a:ext cx="3598565" cy="79791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97533" y="5092899"/>
            <a:ext cx="2346821" cy="293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Revenue Growth</a:t>
            </a:r>
            <a:endParaRPr lang="en-US" sz="1833" dirty="0"/>
          </a:p>
        </p:txBody>
      </p:sp>
      <p:sp>
        <p:nvSpPr>
          <p:cNvPr id="6" name="Text 2"/>
          <p:cNvSpPr/>
          <p:nvPr/>
        </p:nvSpPr>
        <p:spPr>
          <a:xfrm>
            <a:off x="897533" y="5505847"/>
            <a:ext cx="3199706" cy="3191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500"/>
              </a:lnSpc>
            </a:pPr>
            <a:r>
              <a:rPr lang="en-US" sz="1542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Identified key drivers.</a:t>
            </a:r>
            <a:endParaRPr lang="en-US" sz="1542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96668" y="4095552"/>
            <a:ext cx="3598565" cy="79791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496098" y="5092899"/>
            <a:ext cx="2346821" cy="293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Customer Behavior</a:t>
            </a:r>
            <a:endParaRPr lang="en-US" sz="1833" dirty="0"/>
          </a:p>
        </p:txBody>
      </p:sp>
      <p:sp>
        <p:nvSpPr>
          <p:cNvPr id="9" name="Text 4"/>
          <p:cNvSpPr/>
          <p:nvPr/>
        </p:nvSpPr>
        <p:spPr>
          <a:xfrm>
            <a:off x="4496098" y="5505847"/>
            <a:ext cx="3199706" cy="3191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500"/>
              </a:lnSpc>
            </a:pPr>
            <a:r>
              <a:rPr lang="en-US" sz="1542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Understood preferences.</a:t>
            </a:r>
            <a:endParaRPr lang="en-US" sz="1542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5233" y="4095552"/>
            <a:ext cx="3598565" cy="79791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8094663" y="5092899"/>
            <a:ext cx="2346821" cy="293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Strategic Insights</a:t>
            </a:r>
            <a:endParaRPr lang="en-US" sz="1833" dirty="0"/>
          </a:p>
        </p:txBody>
      </p:sp>
      <p:sp>
        <p:nvSpPr>
          <p:cNvPr id="12" name="Text 6"/>
          <p:cNvSpPr/>
          <p:nvPr/>
        </p:nvSpPr>
        <p:spPr>
          <a:xfrm>
            <a:off x="8094663" y="5505847"/>
            <a:ext cx="3199706" cy="3191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500"/>
              </a:lnSpc>
            </a:pPr>
            <a:r>
              <a:rPr lang="en-US" sz="1542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Informed decision-making.</a:t>
            </a:r>
            <a:endParaRPr lang="en-US" sz="1542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0000" y="0"/>
            <a:ext cx="457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98104" y="1444031"/>
            <a:ext cx="3754933" cy="4694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667"/>
              </a:lnSpc>
            </a:pPr>
            <a:r>
              <a:rPr lang="en-US" sz="2917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Project Overview</a:t>
            </a:r>
            <a:endParaRPr lang="en-US" sz="2917" dirty="0"/>
          </a:p>
        </p:txBody>
      </p:sp>
      <p:sp>
        <p:nvSpPr>
          <p:cNvPr id="4" name="Shape 1"/>
          <p:cNvSpPr/>
          <p:nvPr/>
        </p:nvSpPr>
        <p:spPr>
          <a:xfrm>
            <a:off x="698103" y="2212579"/>
            <a:ext cx="3012182" cy="1500981"/>
          </a:xfrm>
          <a:prstGeom prst="roundRect">
            <a:avLst>
              <a:gd name="adj" fmla="val 8123"/>
            </a:avLst>
          </a:prstGeom>
          <a:solidFill>
            <a:srgbClr val="252833"/>
          </a:solidFill>
          <a:ln w="30480">
            <a:solidFill>
              <a:srgbClr val="5D606B"/>
            </a:solidFill>
            <a:prstDash val="solid"/>
          </a:ln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2703" y="2212579"/>
            <a:ext cx="101600" cy="150098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999133" y="2437408"/>
            <a:ext cx="2346821" cy="293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Goal</a:t>
            </a:r>
            <a:endParaRPr lang="en-US" sz="1833" dirty="0"/>
          </a:p>
        </p:txBody>
      </p:sp>
      <p:sp>
        <p:nvSpPr>
          <p:cNvPr id="7" name="Text 3"/>
          <p:cNvSpPr/>
          <p:nvPr/>
        </p:nvSpPr>
        <p:spPr>
          <a:xfrm>
            <a:off x="999133" y="2850357"/>
            <a:ext cx="2486323" cy="3191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500"/>
              </a:lnSpc>
            </a:pPr>
            <a:r>
              <a:rPr lang="en-US" sz="1542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Analyze online sales dataset.</a:t>
            </a:r>
            <a:endParaRPr lang="en-US" sz="1542" dirty="0"/>
          </a:p>
        </p:txBody>
      </p:sp>
      <p:sp>
        <p:nvSpPr>
          <p:cNvPr id="8" name="Shape 4"/>
          <p:cNvSpPr/>
          <p:nvPr/>
        </p:nvSpPr>
        <p:spPr>
          <a:xfrm>
            <a:off x="3909715" y="2212579"/>
            <a:ext cx="3012182" cy="1500981"/>
          </a:xfrm>
          <a:prstGeom prst="roundRect">
            <a:avLst>
              <a:gd name="adj" fmla="val 8123"/>
            </a:avLst>
          </a:prstGeom>
          <a:solidFill>
            <a:srgbClr val="252833"/>
          </a:solidFill>
          <a:ln w="30480">
            <a:solidFill>
              <a:srgbClr val="5D606B"/>
            </a:solidFill>
            <a:prstDash val="solid"/>
          </a:ln>
        </p:spPr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84315" y="2212579"/>
            <a:ext cx="101600" cy="150098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4210745" y="2437408"/>
            <a:ext cx="2346821" cy="293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Focus</a:t>
            </a:r>
            <a:endParaRPr lang="en-US" sz="1833" dirty="0"/>
          </a:p>
        </p:txBody>
      </p:sp>
      <p:sp>
        <p:nvSpPr>
          <p:cNvPr id="11" name="Text 6"/>
          <p:cNvSpPr/>
          <p:nvPr/>
        </p:nvSpPr>
        <p:spPr>
          <a:xfrm>
            <a:off x="4210744" y="2850357"/>
            <a:ext cx="2486323" cy="6383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500"/>
              </a:lnSpc>
            </a:pPr>
            <a:r>
              <a:rPr lang="en-US" sz="1542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Identify top products, regions, categories.</a:t>
            </a:r>
            <a:endParaRPr lang="en-US" sz="1542" dirty="0"/>
          </a:p>
        </p:txBody>
      </p:sp>
      <p:sp>
        <p:nvSpPr>
          <p:cNvPr id="12" name="Shape 7"/>
          <p:cNvSpPr/>
          <p:nvPr/>
        </p:nvSpPr>
        <p:spPr>
          <a:xfrm>
            <a:off x="698103" y="3912990"/>
            <a:ext cx="3012182" cy="1500981"/>
          </a:xfrm>
          <a:prstGeom prst="roundRect">
            <a:avLst>
              <a:gd name="adj" fmla="val 8123"/>
            </a:avLst>
          </a:prstGeom>
          <a:solidFill>
            <a:srgbClr val="252833"/>
          </a:solidFill>
          <a:ln w="30480">
            <a:solidFill>
              <a:srgbClr val="5D606B"/>
            </a:solidFill>
            <a:prstDash val="solid"/>
          </a:ln>
        </p:spPr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2703" y="3912990"/>
            <a:ext cx="101600" cy="1500981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999133" y="4137820"/>
            <a:ext cx="2346821" cy="293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Method</a:t>
            </a:r>
            <a:endParaRPr lang="en-US" sz="1833" dirty="0"/>
          </a:p>
        </p:txBody>
      </p:sp>
      <p:sp>
        <p:nvSpPr>
          <p:cNvPr id="15" name="Text 9"/>
          <p:cNvSpPr/>
          <p:nvPr/>
        </p:nvSpPr>
        <p:spPr>
          <a:xfrm>
            <a:off x="999133" y="4550768"/>
            <a:ext cx="2486323" cy="6383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500"/>
              </a:lnSpc>
            </a:pPr>
            <a:r>
              <a:rPr lang="en-US" sz="1542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Utilize data analytics techniques.</a:t>
            </a:r>
            <a:endParaRPr lang="en-US" sz="1542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367260" y="344984"/>
            <a:ext cx="2358033" cy="294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Dataset Summary</a:t>
            </a:r>
            <a:endParaRPr lang="en-US" sz="1833" dirty="0"/>
          </a:p>
        </p:txBody>
      </p:sp>
      <p:sp>
        <p:nvSpPr>
          <p:cNvPr id="3" name="Text 1"/>
          <p:cNvSpPr/>
          <p:nvPr/>
        </p:nvSpPr>
        <p:spPr>
          <a:xfrm>
            <a:off x="2367260" y="952798"/>
            <a:ext cx="1473795" cy="1841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417"/>
              </a:lnSpc>
            </a:pPr>
            <a:r>
              <a:rPr lang="en-US" sz="1125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online_sales.csv</a:t>
            </a:r>
            <a:endParaRPr lang="en-US" sz="1125" dirty="0"/>
          </a:p>
        </p:txBody>
      </p:sp>
      <p:sp>
        <p:nvSpPr>
          <p:cNvPr id="4" name="Text 2"/>
          <p:cNvSpPr/>
          <p:nvPr/>
        </p:nvSpPr>
        <p:spPr>
          <a:xfrm>
            <a:off x="2367261" y="1262162"/>
            <a:ext cx="3575844" cy="2004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1542"/>
              </a:lnSpc>
              <a:buSzPct val="100000"/>
              <a:buChar char="•"/>
            </a:pPr>
            <a:r>
              <a:rPr lang="en-US" sz="958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10,000 Rows (transactions)</a:t>
            </a:r>
            <a:endParaRPr lang="en-US" sz="958" dirty="0"/>
          </a:p>
        </p:txBody>
      </p:sp>
      <p:sp>
        <p:nvSpPr>
          <p:cNvPr id="5" name="Text 3"/>
          <p:cNvSpPr/>
          <p:nvPr/>
        </p:nvSpPr>
        <p:spPr>
          <a:xfrm>
            <a:off x="2367261" y="1506339"/>
            <a:ext cx="3575844" cy="2004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1542"/>
              </a:lnSpc>
              <a:buSzPct val="100000"/>
              <a:buChar char="•"/>
            </a:pPr>
            <a:r>
              <a:rPr lang="en-US" sz="958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9 Columns</a:t>
            </a:r>
            <a:endParaRPr lang="en-US" sz="958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55048" y="968474"/>
            <a:ext cx="3575844" cy="3575843"/>
          </a:xfrm>
          <a:prstGeom prst="rect">
            <a:avLst/>
          </a:prstGeom>
        </p:spPr>
      </p:pic>
      <p:sp>
        <p:nvSpPr>
          <p:cNvPr id="7" name="Shape 4"/>
          <p:cNvSpPr/>
          <p:nvPr/>
        </p:nvSpPr>
        <p:spPr>
          <a:xfrm>
            <a:off x="2367260" y="4826099"/>
            <a:ext cx="3666033" cy="1686818"/>
          </a:xfrm>
          <a:prstGeom prst="roundRect">
            <a:avLst>
              <a:gd name="adj" fmla="val 1114"/>
            </a:avLst>
          </a:prstGeom>
          <a:solidFill>
            <a:srgbClr val="444752"/>
          </a:solidFill>
          <a:ln/>
        </p:spPr>
      </p:sp>
      <p:sp>
        <p:nvSpPr>
          <p:cNvPr id="8" name="Text 5"/>
          <p:cNvSpPr/>
          <p:nvPr/>
        </p:nvSpPr>
        <p:spPr>
          <a:xfrm>
            <a:off x="2492474" y="4951313"/>
            <a:ext cx="1473795" cy="1841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417"/>
              </a:lnSpc>
            </a:pPr>
            <a:r>
              <a:rPr lang="en-US" sz="1125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Key Columns</a:t>
            </a:r>
            <a:endParaRPr lang="en-US" sz="1125" dirty="0"/>
          </a:p>
        </p:txBody>
      </p:sp>
      <p:sp>
        <p:nvSpPr>
          <p:cNvPr id="9" name="Text 6"/>
          <p:cNvSpPr/>
          <p:nvPr/>
        </p:nvSpPr>
        <p:spPr>
          <a:xfrm>
            <a:off x="2492475" y="5210572"/>
            <a:ext cx="3415606" cy="2004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1542"/>
              </a:lnSpc>
              <a:buSzPct val="100000"/>
              <a:buChar char="•"/>
            </a:pPr>
            <a:r>
              <a:rPr lang="en-US" sz="958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transaction_id</a:t>
            </a:r>
            <a:endParaRPr lang="en-US" sz="958" dirty="0"/>
          </a:p>
        </p:txBody>
      </p:sp>
      <p:sp>
        <p:nvSpPr>
          <p:cNvPr id="10" name="Text 7"/>
          <p:cNvSpPr/>
          <p:nvPr/>
        </p:nvSpPr>
        <p:spPr>
          <a:xfrm>
            <a:off x="2492475" y="5454749"/>
            <a:ext cx="3415606" cy="2004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1542"/>
              </a:lnSpc>
              <a:buSzPct val="100000"/>
              <a:buChar char="•"/>
            </a:pPr>
            <a:r>
              <a:rPr lang="en-US" sz="958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date</a:t>
            </a:r>
            <a:endParaRPr lang="en-US" sz="958" dirty="0"/>
          </a:p>
        </p:txBody>
      </p:sp>
      <p:sp>
        <p:nvSpPr>
          <p:cNvPr id="11" name="Text 8"/>
          <p:cNvSpPr/>
          <p:nvPr/>
        </p:nvSpPr>
        <p:spPr>
          <a:xfrm>
            <a:off x="2492475" y="5698927"/>
            <a:ext cx="3415606" cy="2004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1542"/>
              </a:lnSpc>
              <a:buSzPct val="100000"/>
              <a:buChar char="•"/>
            </a:pPr>
            <a:r>
              <a:rPr lang="en-US" sz="958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product_category</a:t>
            </a:r>
            <a:endParaRPr lang="en-US" sz="958" dirty="0"/>
          </a:p>
        </p:txBody>
      </p:sp>
      <p:sp>
        <p:nvSpPr>
          <p:cNvPr id="12" name="Text 9"/>
          <p:cNvSpPr/>
          <p:nvPr/>
        </p:nvSpPr>
        <p:spPr>
          <a:xfrm>
            <a:off x="2492475" y="5943104"/>
            <a:ext cx="3415606" cy="2004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1542"/>
              </a:lnSpc>
              <a:buSzPct val="100000"/>
              <a:buChar char="•"/>
            </a:pPr>
            <a:r>
              <a:rPr lang="en-US" sz="958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total_revenue</a:t>
            </a:r>
            <a:endParaRPr lang="en-US" sz="958" dirty="0"/>
          </a:p>
        </p:txBody>
      </p:sp>
      <p:sp>
        <p:nvSpPr>
          <p:cNvPr id="13" name="Text 10"/>
          <p:cNvSpPr/>
          <p:nvPr/>
        </p:nvSpPr>
        <p:spPr>
          <a:xfrm>
            <a:off x="2492475" y="6187282"/>
            <a:ext cx="3415606" cy="2004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1542"/>
              </a:lnSpc>
              <a:buSzPct val="100000"/>
              <a:buChar char="•"/>
            </a:pPr>
            <a:r>
              <a:rPr lang="en-US" sz="958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region</a:t>
            </a:r>
            <a:endParaRPr lang="en-US" sz="958" dirty="0"/>
          </a:p>
        </p:txBody>
      </p:sp>
      <p:sp>
        <p:nvSpPr>
          <p:cNvPr id="14" name="Shape 11"/>
          <p:cNvSpPr/>
          <p:nvPr/>
        </p:nvSpPr>
        <p:spPr>
          <a:xfrm>
            <a:off x="6158508" y="4826099"/>
            <a:ext cx="3666133" cy="1686818"/>
          </a:xfrm>
          <a:prstGeom prst="roundRect">
            <a:avLst>
              <a:gd name="adj" fmla="val 1114"/>
            </a:avLst>
          </a:prstGeom>
          <a:solidFill>
            <a:srgbClr val="444752"/>
          </a:solidFill>
          <a:ln/>
        </p:spPr>
      </p:sp>
      <p:sp>
        <p:nvSpPr>
          <p:cNvPr id="15" name="Text 12"/>
          <p:cNvSpPr/>
          <p:nvPr/>
        </p:nvSpPr>
        <p:spPr>
          <a:xfrm>
            <a:off x="6283722" y="4951313"/>
            <a:ext cx="1473795" cy="1841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417"/>
              </a:lnSpc>
            </a:pPr>
            <a:r>
              <a:rPr lang="en-US" sz="1125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Details</a:t>
            </a:r>
            <a:endParaRPr lang="en-US" sz="1125" dirty="0"/>
          </a:p>
        </p:txBody>
      </p:sp>
      <p:sp>
        <p:nvSpPr>
          <p:cNvPr id="16" name="Text 13"/>
          <p:cNvSpPr/>
          <p:nvPr/>
        </p:nvSpPr>
        <p:spPr>
          <a:xfrm>
            <a:off x="6283722" y="5210572"/>
            <a:ext cx="3415705" cy="2004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1542"/>
              </a:lnSpc>
              <a:buSzPct val="100000"/>
              <a:buChar char="•"/>
            </a:pPr>
            <a:r>
              <a:rPr lang="en-US" sz="958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product_name</a:t>
            </a:r>
            <a:endParaRPr lang="en-US" sz="958" dirty="0"/>
          </a:p>
        </p:txBody>
      </p:sp>
      <p:sp>
        <p:nvSpPr>
          <p:cNvPr id="17" name="Text 14"/>
          <p:cNvSpPr/>
          <p:nvPr/>
        </p:nvSpPr>
        <p:spPr>
          <a:xfrm>
            <a:off x="6283722" y="5454749"/>
            <a:ext cx="3415705" cy="2004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1542"/>
              </a:lnSpc>
              <a:buSzPct val="100000"/>
              <a:buChar char="•"/>
            </a:pPr>
            <a:r>
              <a:rPr lang="en-US" sz="958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units_sold</a:t>
            </a:r>
            <a:endParaRPr lang="en-US" sz="958" dirty="0"/>
          </a:p>
        </p:txBody>
      </p:sp>
      <p:sp>
        <p:nvSpPr>
          <p:cNvPr id="18" name="Text 15"/>
          <p:cNvSpPr/>
          <p:nvPr/>
        </p:nvSpPr>
        <p:spPr>
          <a:xfrm>
            <a:off x="6283722" y="5698927"/>
            <a:ext cx="3415705" cy="2004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1542"/>
              </a:lnSpc>
              <a:buSzPct val="100000"/>
              <a:buChar char="•"/>
            </a:pPr>
            <a:r>
              <a:rPr lang="en-US" sz="958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unit_price</a:t>
            </a:r>
            <a:endParaRPr lang="en-US" sz="958" dirty="0"/>
          </a:p>
        </p:txBody>
      </p:sp>
      <p:sp>
        <p:nvSpPr>
          <p:cNvPr id="19" name="Text 16"/>
          <p:cNvSpPr/>
          <p:nvPr/>
        </p:nvSpPr>
        <p:spPr>
          <a:xfrm>
            <a:off x="6283722" y="5943104"/>
            <a:ext cx="3415705" cy="2004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1542"/>
              </a:lnSpc>
              <a:buSzPct val="100000"/>
              <a:buChar char="•"/>
            </a:pPr>
            <a:r>
              <a:rPr lang="en-US" sz="958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payment_method</a:t>
            </a:r>
            <a:endParaRPr lang="en-US" sz="958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98104" y="1389658"/>
            <a:ext cx="7776269" cy="4694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667"/>
              </a:lnSpc>
            </a:pPr>
            <a:r>
              <a:rPr lang="en-US" sz="2917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Exploratory Data Analysis (EDA) with Python</a:t>
            </a:r>
            <a:endParaRPr lang="en-US" sz="2917" dirty="0"/>
          </a:p>
        </p:txBody>
      </p:sp>
      <p:sp>
        <p:nvSpPr>
          <p:cNvPr id="3" name="Text 1"/>
          <p:cNvSpPr/>
          <p:nvPr/>
        </p:nvSpPr>
        <p:spPr>
          <a:xfrm>
            <a:off x="698103" y="2258020"/>
            <a:ext cx="199430" cy="2493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500"/>
              </a:lnSpc>
            </a:pPr>
            <a:r>
              <a:rPr lang="en-US" sz="1542" dirty="0">
                <a:solidFill>
                  <a:srgbClr val="D6E5EF"/>
                </a:solidFill>
                <a:latin typeface="Lora Light" pitchFamily="34" charset="0"/>
                <a:ea typeface="Lora Light" pitchFamily="34" charset="-122"/>
                <a:cs typeface="Lora Light" pitchFamily="34" charset="-120"/>
              </a:rPr>
              <a:t>01</a:t>
            </a:r>
            <a:endParaRPr lang="en-US" sz="1542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8103" y="2571651"/>
            <a:ext cx="3465612" cy="254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98104" y="2781460"/>
            <a:ext cx="2346821" cy="293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Data Loading</a:t>
            </a:r>
            <a:endParaRPr lang="en-US" sz="1833" dirty="0"/>
          </a:p>
        </p:txBody>
      </p:sp>
      <p:sp>
        <p:nvSpPr>
          <p:cNvPr id="6" name="Text 3"/>
          <p:cNvSpPr/>
          <p:nvPr/>
        </p:nvSpPr>
        <p:spPr>
          <a:xfrm>
            <a:off x="698103" y="3135114"/>
            <a:ext cx="3465612" cy="3191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500"/>
              </a:lnSpc>
            </a:pPr>
            <a:r>
              <a:rPr lang="en-US" sz="1542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Import dataset using pandas.</a:t>
            </a:r>
            <a:endParaRPr lang="en-US" sz="1542" dirty="0"/>
          </a:p>
        </p:txBody>
      </p:sp>
      <p:sp>
        <p:nvSpPr>
          <p:cNvPr id="7" name="Text 4"/>
          <p:cNvSpPr/>
          <p:nvPr/>
        </p:nvSpPr>
        <p:spPr>
          <a:xfrm>
            <a:off x="4363144" y="2258020"/>
            <a:ext cx="199430" cy="2493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500"/>
              </a:lnSpc>
            </a:pPr>
            <a:r>
              <a:rPr lang="en-US" sz="1542" dirty="0">
                <a:solidFill>
                  <a:srgbClr val="D6E5EF"/>
                </a:solidFill>
                <a:latin typeface="Lora Light" pitchFamily="34" charset="0"/>
                <a:ea typeface="Lora Light" pitchFamily="34" charset="-122"/>
                <a:cs typeface="Lora Light" pitchFamily="34" charset="-120"/>
              </a:rPr>
              <a:t>02</a:t>
            </a:r>
            <a:endParaRPr lang="en-US" sz="1542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63144" y="2571651"/>
            <a:ext cx="3465612" cy="2540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4363145" y="2722166"/>
            <a:ext cx="2346821" cy="293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Initial Exploration</a:t>
            </a:r>
            <a:endParaRPr lang="en-US" sz="1833" dirty="0"/>
          </a:p>
        </p:txBody>
      </p:sp>
      <p:sp>
        <p:nvSpPr>
          <p:cNvPr id="10" name="Text 6"/>
          <p:cNvSpPr/>
          <p:nvPr/>
        </p:nvSpPr>
        <p:spPr>
          <a:xfrm>
            <a:off x="4363144" y="3135114"/>
            <a:ext cx="3465612" cy="6383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500"/>
              </a:lnSpc>
            </a:pPr>
            <a:r>
              <a:rPr lang="en-US" sz="1542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Check structure (df.info) &amp; summary (describe).</a:t>
            </a:r>
            <a:endParaRPr lang="en-US" sz="1542" dirty="0"/>
          </a:p>
        </p:txBody>
      </p:sp>
      <p:sp>
        <p:nvSpPr>
          <p:cNvPr id="11" name="Text 7"/>
          <p:cNvSpPr/>
          <p:nvPr/>
        </p:nvSpPr>
        <p:spPr>
          <a:xfrm>
            <a:off x="8028186" y="2258020"/>
            <a:ext cx="199430" cy="2493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500"/>
              </a:lnSpc>
            </a:pPr>
            <a:r>
              <a:rPr lang="en-US" sz="1542" dirty="0">
                <a:solidFill>
                  <a:srgbClr val="D6E5EF"/>
                </a:solidFill>
                <a:latin typeface="Lora Light" pitchFamily="34" charset="0"/>
                <a:ea typeface="Lora Light" pitchFamily="34" charset="-122"/>
                <a:cs typeface="Lora Light" pitchFamily="34" charset="-120"/>
              </a:rPr>
              <a:t>03</a:t>
            </a:r>
            <a:endParaRPr lang="en-US" sz="1542" dirty="0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28186" y="2591594"/>
            <a:ext cx="3465711" cy="25400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8028186" y="2722166"/>
            <a:ext cx="2346821" cy="293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Missing Data</a:t>
            </a:r>
            <a:endParaRPr lang="en-US" sz="1833" dirty="0"/>
          </a:p>
        </p:txBody>
      </p:sp>
      <p:sp>
        <p:nvSpPr>
          <p:cNvPr id="14" name="Text 9"/>
          <p:cNvSpPr/>
          <p:nvPr/>
        </p:nvSpPr>
        <p:spPr>
          <a:xfrm>
            <a:off x="8028186" y="3135114"/>
            <a:ext cx="3465711" cy="3191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500"/>
              </a:lnSpc>
            </a:pPr>
            <a:r>
              <a:rPr lang="en-US" sz="1542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Checked for null values.</a:t>
            </a:r>
            <a:endParaRPr lang="en-US" sz="1542" dirty="0"/>
          </a:p>
        </p:txBody>
      </p:sp>
      <p:sp>
        <p:nvSpPr>
          <p:cNvPr id="15" name="Text 10"/>
          <p:cNvSpPr/>
          <p:nvPr/>
        </p:nvSpPr>
        <p:spPr>
          <a:xfrm>
            <a:off x="698103" y="4122440"/>
            <a:ext cx="199430" cy="2493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500"/>
              </a:lnSpc>
            </a:pPr>
            <a:r>
              <a:rPr lang="en-US" sz="1542" dirty="0">
                <a:solidFill>
                  <a:srgbClr val="D6E5EF"/>
                </a:solidFill>
                <a:latin typeface="Lora Light" pitchFamily="34" charset="0"/>
                <a:ea typeface="Lora Light" pitchFamily="34" charset="-122"/>
                <a:cs typeface="Lora Light" pitchFamily="34" charset="-120"/>
              </a:rPr>
              <a:t>04</a:t>
            </a:r>
            <a:endParaRPr lang="en-US" sz="1542" dirty="0"/>
          </a:p>
        </p:txBody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8103" y="4416128"/>
            <a:ext cx="5298182" cy="25400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698104" y="4586585"/>
            <a:ext cx="2346821" cy="293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Standardization</a:t>
            </a:r>
            <a:endParaRPr lang="en-US" sz="1833" dirty="0"/>
          </a:p>
        </p:txBody>
      </p:sp>
      <p:sp>
        <p:nvSpPr>
          <p:cNvPr id="18" name="Text 12"/>
          <p:cNvSpPr/>
          <p:nvPr/>
        </p:nvSpPr>
        <p:spPr>
          <a:xfrm>
            <a:off x="698103" y="4999533"/>
            <a:ext cx="5298182" cy="3191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500"/>
              </a:lnSpc>
            </a:pPr>
            <a:r>
              <a:rPr lang="en-US" sz="1542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Renamed columns to snake_case.</a:t>
            </a:r>
            <a:endParaRPr lang="en-US" sz="1542" dirty="0"/>
          </a:p>
        </p:txBody>
      </p:sp>
      <p:sp>
        <p:nvSpPr>
          <p:cNvPr id="19" name="Text 13"/>
          <p:cNvSpPr/>
          <p:nvPr/>
        </p:nvSpPr>
        <p:spPr>
          <a:xfrm>
            <a:off x="6195715" y="4122440"/>
            <a:ext cx="199430" cy="2493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500"/>
              </a:lnSpc>
            </a:pPr>
            <a:r>
              <a:rPr lang="en-US" sz="1542" dirty="0">
                <a:solidFill>
                  <a:srgbClr val="D6E5EF"/>
                </a:solidFill>
                <a:latin typeface="Lora Light" pitchFamily="34" charset="0"/>
                <a:ea typeface="Lora Light" pitchFamily="34" charset="-122"/>
                <a:cs typeface="Lora Light" pitchFamily="34" charset="-120"/>
              </a:rPr>
              <a:t>05</a:t>
            </a:r>
            <a:endParaRPr lang="en-US" sz="1542" dirty="0"/>
          </a:p>
        </p:txBody>
      </p:sp>
      <p:pic>
        <p:nvPicPr>
          <p:cNvPr id="20" name="Image 4" descr="preencoded.pn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95715" y="4416128"/>
            <a:ext cx="5298182" cy="25400"/>
          </a:xfrm>
          <a:prstGeom prst="rect">
            <a:avLst/>
          </a:prstGeom>
        </p:spPr>
      </p:pic>
      <p:sp>
        <p:nvSpPr>
          <p:cNvPr id="21" name="Text 14"/>
          <p:cNvSpPr/>
          <p:nvPr/>
        </p:nvSpPr>
        <p:spPr>
          <a:xfrm>
            <a:off x="6195715" y="4586585"/>
            <a:ext cx="2346821" cy="293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Feature Engineering</a:t>
            </a:r>
            <a:endParaRPr lang="en-US" sz="1833" dirty="0"/>
          </a:p>
        </p:txBody>
      </p:sp>
      <p:sp>
        <p:nvSpPr>
          <p:cNvPr id="22" name="Text 15"/>
          <p:cNvSpPr/>
          <p:nvPr/>
        </p:nvSpPr>
        <p:spPr>
          <a:xfrm>
            <a:off x="6195715" y="4999533"/>
            <a:ext cx="5298182" cy="3191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500"/>
              </a:lnSpc>
            </a:pPr>
            <a:r>
              <a:rPr lang="en-US" sz="1542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Payment, revenue by region/category, data types.</a:t>
            </a:r>
            <a:endParaRPr lang="en-US" sz="1542" dirty="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BE7223D3-9443-0C92-00F1-EAA77007F7F0}"/>
              </a:ext>
            </a:extLst>
          </p:cNvPr>
          <p:cNvSpPr/>
          <p:nvPr/>
        </p:nvSpPr>
        <p:spPr>
          <a:xfrm>
            <a:off x="7798968" y="2252791"/>
            <a:ext cx="2821858" cy="151504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324C8077-C55A-1A7E-082B-B947EFBF374B}"/>
              </a:ext>
            </a:extLst>
          </p:cNvPr>
          <p:cNvSpPr/>
          <p:nvPr/>
        </p:nvSpPr>
        <p:spPr>
          <a:xfrm>
            <a:off x="4133927" y="2228794"/>
            <a:ext cx="3465612" cy="161135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338BD516-EEC8-010B-16F1-D1EEF74C5A05}"/>
              </a:ext>
            </a:extLst>
          </p:cNvPr>
          <p:cNvSpPr/>
          <p:nvPr/>
        </p:nvSpPr>
        <p:spPr>
          <a:xfrm>
            <a:off x="498672" y="4009774"/>
            <a:ext cx="3316243" cy="151504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3EC35C0D-1E51-0E5A-FB95-D04929E78341}"/>
              </a:ext>
            </a:extLst>
          </p:cNvPr>
          <p:cNvSpPr/>
          <p:nvPr/>
        </p:nvSpPr>
        <p:spPr>
          <a:xfrm>
            <a:off x="6022948" y="4137565"/>
            <a:ext cx="4597878" cy="151504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B30121D9-E7DF-32C6-6392-51BE70DA8179}"/>
              </a:ext>
            </a:extLst>
          </p:cNvPr>
          <p:cNvSpPr/>
          <p:nvPr/>
        </p:nvSpPr>
        <p:spPr>
          <a:xfrm>
            <a:off x="498672" y="2241494"/>
            <a:ext cx="2821858" cy="151504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0000" y="0"/>
            <a:ext cx="457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04528" y="397668"/>
            <a:ext cx="2904728" cy="3391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667"/>
              </a:lnSpc>
            </a:pPr>
            <a:r>
              <a:rPr lang="en-US" sz="2125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Data Analysis with SQL</a:t>
            </a:r>
            <a:endParaRPr lang="en-US" sz="2125" dirty="0"/>
          </a:p>
        </p:txBody>
      </p:sp>
      <p:sp>
        <p:nvSpPr>
          <p:cNvPr id="4" name="Shape 1"/>
          <p:cNvSpPr/>
          <p:nvPr/>
        </p:nvSpPr>
        <p:spPr>
          <a:xfrm>
            <a:off x="504528" y="1169194"/>
            <a:ext cx="6610945" cy="1052513"/>
          </a:xfrm>
          <a:prstGeom prst="roundRect">
            <a:avLst>
              <a:gd name="adj" fmla="val 8688"/>
            </a:avLst>
          </a:prstGeom>
          <a:solidFill>
            <a:srgbClr val="252833"/>
          </a:solidFill>
          <a:ln/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4528" y="1150144"/>
            <a:ext cx="6610945" cy="76200"/>
          </a:xfrm>
          <a:prstGeom prst="rect">
            <a:avLst/>
          </a:prstGeom>
        </p:spPr>
      </p:pic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93753" y="952996"/>
            <a:ext cx="432494" cy="432494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3723531" y="1061144"/>
            <a:ext cx="172938" cy="2161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167"/>
              </a:lnSpc>
            </a:pPr>
            <a:r>
              <a:rPr lang="en-US" sz="1333" dirty="0">
                <a:solidFill>
                  <a:srgbClr val="00000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1</a:t>
            </a:r>
            <a:endParaRPr lang="en-US" sz="1333" dirty="0"/>
          </a:p>
        </p:txBody>
      </p:sp>
      <p:sp>
        <p:nvSpPr>
          <p:cNvPr id="8" name="Text 3"/>
          <p:cNvSpPr/>
          <p:nvPr/>
        </p:nvSpPr>
        <p:spPr>
          <a:xfrm>
            <a:off x="667743" y="1529557"/>
            <a:ext cx="1696045" cy="2119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667"/>
              </a:lnSpc>
            </a:pPr>
            <a:r>
              <a:rPr lang="en-US" sz="1333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Business Revenue</a:t>
            </a:r>
            <a:endParaRPr lang="en-US" sz="1333" dirty="0"/>
          </a:p>
        </p:txBody>
      </p:sp>
      <p:sp>
        <p:nvSpPr>
          <p:cNvPr id="9" name="Text 4"/>
          <p:cNvSpPr/>
          <p:nvPr/>
        </p:nvSpPr>
        <p:spPr>
          <a:xfrm>
            <a:off x="667743" y="1827907"/>
            <a:ext cx="6284516" cy="2305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792"/>
              </a:lnSpc>
            </a:pPr>
            <a:r>
              <a:rPr lang="en-US" sz="1125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Total revenue generated.</a:t>
            </a:r>
            <a:endParaRPr lang="en-US" sz="1125" dirty="0"/>
          </a:p>
        </p:txBody>
      </p:sp>
      <p:sp>
        <p:nvSpPr>
          <p:cNvPr id="10" name="Shape 5"/>
          <p:cNvSpPr/>
          <p:nvPr/>
        </p:nvSpPr>
        <p:spPr>
          <a:xfrm>
            <a:off x="504528" y="2582069"/>
            <a:ext cx="6610945" cy="1052513"/>
          </a:xfrm>
          <a:prstGeom prst="roundRect">
            <a:avLst>
              <a:gd name="adj" fmla="val 8688"/>
            </a:avLst>
          </a:prstGeom>
          <a:solidFill>
            <a:srgbClr val="252833"/>
          </a:solidFill>
          <a:ln/>
        </p:spPr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4528" y="2563019"/>
            <a:ext cx="6610945" cy="76200"/>
          </a:xfrm>
          <a:prstGeom prst="rect">
            <a:avLst/>
          </a:prstGeom>
        </p:spPr>
      </p:pic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93753" y="2365871"/>
            <a:ext cx="432494" cy="432494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3723531" y="2474019"/>
            <a:ext cx="172938" cy="2161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167"/>
              </a:lnSpc>
            </a:pPr>
            <a:r>
              <a:rPr lang="en-US" sz="1333" dirty="0">
                <a:solidFill>
                  <a:srgbClr val="00000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2</a:t>
            </a:r>
            <a:endParaRPr lang="en-US" sz="1333" dirty="0"/>
          </a:p>
        </p:txBody>
      </p:sp>
      <p:sp>
        <p:nvSpPr>
          <p:cNvPr id="14" name="Text 7"/>
          <p:cNvSpPr/>
          <p:nvPr/>
        </p:nvSpPr>
        <p:spPr>
          <a:xfrm>
            <a:off x="667742" y="2942432"/>
            <a:ext cx="1786037" cy="2119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667"/>
              </a:lnSpc>
            </a:pPr>
            <a:r>
              <a:rPr lang="en-US" sz="1333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Category Contribution</a:t>
            </a:r>
            <a:endParaRPr lang="en-US" sz="1333" dirty="0"/>
          </a:p>
        </p:txBody>
      </p:sp>
      <p:sp>
        <p:nvSpPr>
          <p:cNvPr id="15" name="Text 8"/>
          <p:cNvSpPr/>
          <p:nvPr/>
        </p:nvSpPr>
        <p:spPr>
          <a:xfrm>
            <a:off x="667743" y="3240782"/>
            <a:ext cx="6284516" cy="2305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792"/>
              </a:lnSpc>
            </a:pPr>
            <a:r>
              <a:rPr lang="en-US" sz="1125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Revenue by product category.</a:t>
            </a:r>
            <a:endParaRPr lang="en-US" sz="1125" dirty="0"/>
          </a:p>
        </p:txBody>
      </p:sp>
      <p:sp>
        <p:nvSpPr>
          <p:cNvPr id="16" name="Shape 9"/>
          <p:cNvSpPr/>
          <p:nvPr/>
        </p:nvSpPr>
        <p:spPr>
          <a:xfrm>
            <a:off x="504528" y="3994944"/>
            <a:ext cx="6610945" cy="1052513"/>
          </a:xfrm>
          <a:prstGeom prst="roundRect">
            <a:avLst>
              <a:gd name="adj" fmla="val 8688"/>
            </a:avLst>
          </a:prstGeom>
          <a:solidFill>
            <a:srgbClr val="252833"/>
          </a:solidFill>
          <a:ln/>
        </p:spPr>
      </p:sp>
      <p:pic>
        <p:nvPicPr>
          <p:cNvPr id="17" name="Image 5" descr="preencoded.pn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4528" y="3975894"/>
            <a:ext cx="6610945" cy="76200"/>
          </a:xfrm>
          <a:prstGeom prst="rect">
            <a:avLst/>
          </a:prstGeom>
        </p:spPr>
      </p:pic>
      <p:pic>
        <p:nvPicPr>
          <p:cNvPr id="18" name="Image 6" descr="preencoded.png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93753" y="3778746"/>
            <a:ext cx="432494" cy="432494"/>
          </a:xfrm>
          <a:prstGeom prst="rect">
            <a:avLst/>
          </a:prstGeom>
        </p:spPr>
      </p:pic>
      <p:sp>
        <p:nvSpPr>
          <p:cNvPr id="19" name="Text 10"/>
          <p:cNvSpPr/>
          <p:nvPr/>
        </p:nvSpPr>
        <p:spPr>
          <a:xfrm>
            <a:off x="3723531" y="3886894"/>
            <a:ext cx="172938" cy="2161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167"/>
              </a:lnSpc>
            </a:pPr>
            <a:r>
              <a:rPr lang="en-US" sz="1333" dirty="0">
                <a:solidFill>
                  <a:srgbClr val="00000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3</a:t>
            </a:r>
            <a:endParaRPr lang="en-US" sz="1333" dirty="0"/>
          </a:p>
        </p:txBody>
      </p:sp>
      <p:sp>
        <p:nvSpPr>
          <p:cNvPr id="20" name="Text 11"/>
          <p:cNvSpPr/>
          <p:nvPr/>
        </p:nvSpPr>
        <p:spPr>
          <a:xfrm>
            <a:off x="667743" y="4355307"/>
            <a:ext cx="1696045" cy="2119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667"/>
              </a:lnSpc>
            </a:pPr>
            <a:r>
              <a:rPr lang="en-US" sz="1333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Top-Selling Products</a:t>
            </a:r>
            <a:endParaRPr lang="en-US" sz="1333" dirty="0"/>
          </a:p>
        </p:txBody>
      </p:sp>
      <p:sp>
        <p:nvSpPr>
          <p:cNvPr id="21" name="Text 12"/>
          <p:cNvSpPr/>
          <p:nvPr/>
        </p:nvSpPr>
        <p:spPr>
          <a:xfrm>
            <a:off x="667743" y="4653657"/>
            <a:ext cx="6284516" cy="2305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792"/>
              </a:lnSpc>
            </a:pPr>
            <a:r>
              <a:rPr lang="en-US" sz="1125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Highest units sold.</a:t>
            </a:r>
            <a:endParaRPr lang="en-US" sz="1125" dirty="0"/>
          </a:p>
        </p:txBody>
      </p:sp>
      <p:sp>
        <p:nvSpPr>
          <p:cNvPr id="22" name="Shape 13"/>
          <p:cNvSpPr/>
          <p:nvPr/>
        </p:nvSpPr>
        <p:spPr>
          <a:xfrm>
            <a:off x="504528" y="5407819"/>
            <a:ext cx="6610945" cy="1052513"/>
          </a:xfrm>
          <a:prstGeom prst="roundRect">
            <a:avLst>
              <a:gd name="adj" fmla="val 8688"/>
            </a:avLst>
          </a:prstGeom>
          <a:solidFill>
            <a:srgbClr val="252833"/>
          </a:solidFill>
          <a:ln/>
        </p:spPr>
      </p:sp>
      <p:pic>
        <p:nvPicPr>
          <p:cNvPr id="23" name="Image 7" descr="preencoded.pn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4528" y="5388768"/>
            <a:ext cx="6610945" cy="76200"/>
          </a:xfrm>
          <a:prstGeom prst="rect">
            <a:avLst/>
          </a:prstGeom>
        </p:spPr>
      </p:pic>
      <p:pic>
        <p:nvPicPr>
          <p:cNvPr id="24" name="Image 8" descr="preencoded.png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93753" y="5191621"/>
            <a:ext cx="432494" cy="432494"/>
          </a:xfrm>
          <a:prstGeom prst="rect">
            <a:avLst/>
          </a:prstGeom>
        </p:spPr>
      </p:pic>
      <p:sp>
        <p:nvSpPr>
          <p:cNvPr id="25" name="Text 14"/>
          <p:cNvSpPr/>
          <p:nvPr/>
        </p:nvSpPr>
        <p:spPr>
          <a:xfrm>
            <a:off x="3723531" y="5299769"/>
            <a:ext cx="172938" cy="2161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167"/>
              </a:lnSpc>
            </a:pPr>
            <a:r>
              <a:rPr lang="en-US" sz="1333" dirty="0">
                <a:solidFill>
                  <a:srgbClr val="00000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4</a:t>
            </a:r>
            <a:endParaRPr lang="en-US" sz="1333" dirty="0"/>
          </a:p>
        </p:txBody>
      </p:sp>
      <p:sp>
        <p:nvSpPr>
          <p:cNvPr id="26" name="Text 15"/>
          <p:cNvSpPr/>
          <p:nvPr/>
        </p:nvSpPr>
        <p:spPr>
          <a:xfrm>
            <a:off x="667743" y="5768182"/>
            <a:ext cx="1741785" cy="2119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667"/>
              </a:lnSpc>
            </a:pPr>
            <a:r>
              <a:rPr lang="en-US" sz="1333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Regional Performance</a:t>
            </a:r>
            <a:endParaRPr lang="en-US" sz="1333" dirty="0"/>
          </a:p>
        </p:txBody>
      </p:sp>
      <p:sp>
        <p:nvSpPr>
          <p:cNvPr id="27" name="Text 16"/>
          <p:cNvSpPr/>
          <p:nvPr/>
        </p:nvSpPr>
        <p:spPr>
          <a:xfrm>
            <a:off x="667743" y="6066532"/>
            <a:ext cx="6284516" cy="2305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792"/>
              </a:lnSpc>
            </a:pPr>
            <a:r>
              <a:rPr lang="en-US" sz="1125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Sales across regions.</a:t>
            </a:r>
            <a:endParaRPr lang="en-US" sz="1125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0000" y="0"/>
            <a:ext cx="457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98104" y="890390"/>
            <a:ext cx="6172696" cy="4694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667"/>
              </a:lnSpc>
            </a:pPr>
            <a:r>
              <a:rPr lang="en-US" sz="2917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SQL Insights: Trends &amp; Preferences</a:t>
            </a:r>
            <a:endParaRPr lang="en-US" sz="2917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8104" y="1883271"/>
            <a:ext cx="2868613" cy="286861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98103" y="4976218"/>
            <a:ext cx="2614117" cy="293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Monthly Revenue Trend</a:t>
            </a:r>
            <a:endParaRPr lang="en-US" sz="1833" dirty="0"/>
          </a:p>
        </p:txBody>
      </p:sp>
      <p:sp>
        <p:nvSpPr>
          <p:cNvPr id="6" name="Text 2"/>
          <p:cNvSpPr/>
          <p:nvPr/>
        </p:nvSpPr>
        <p:spPr>
          <a:xfrm>
            <a:off x="698104" y="5468937"/>
            <a:ext cx="2868613" cy="3191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500"/>
              </a:lnSpc>
            </a:pPr>
            <a:r>
              <a:rPr lang="en-US" sz="1542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Changes in revenue over time.</a:t>
            </a:r>
            <a:endParaRPr lang="en-US" sz="1542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59634" y="1883271"/>
            <a:ext cx="2868613" cy="286861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059635" y="4976218"/>
            <a:ext cx="2346821" cy="293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Payment Preference</a:t>
            </a:r>
            <a:endParaRPr lang="en-US" sz="1833" dirty="0"/>
          </a:p>
        </p:txBody>
      </p:sp>
      <p:sp>
        <p:nvSpPr>
          <p:cNvPr id="9" name="Text 4"/>
          <p:cNvSpPr/>
          <p:nvPr/>
        </p:nvSpPr>
        <p:spPr>
          <a:xfrm>
            <a:off x="4059634" y="5468937"/>
            <a:ext cx="2868613" cy="3191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500"/>
              </a:lnSpc>
            </a:pPr>
            <a:r>
              <a:rPr lang="en-US" sz="1542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Most preferred payment methods.</a:t>
            </a:r>
            <a:endParaRPr lang="en-US" sz="1542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249346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98104" y="3725962"/>
            <a:ext cx="5287069" cy="4694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667"/>
              </a:lnSpc>
            </a:pPr>
            <a:r>
              <a:rPr lang="en-US" sz="2917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SQL Insights: Value &amp; Demand</a:t>
            </a:r>
            <a:endParaRPr lang="en-US" sz="2917" dirty="0"/>
          </a:p>
        </p:txBody>
      </p:sp>
      <p:sp>
        <p:nvSpPr>
          <p:cNvPr id="4" name="Shape 1"/>
          <p:cNvSpPr/>
          <p:nvPr/>
        </p:nvSpPr>
        <p:spPr>
          <a:xfrm>
            <a:off x="698103" y="4494511"/>
            <a:ext cx="5298182" cy="1130994"/>
          </a:xfrm>
          <a:prstGeom prst="roundRect">
            <a:avLst>
              <a:gd name="adj" fmla="val 42331"/>
            </a:avLst>
          </a:prstGeom>
          <a:solidFill>
            <a:srgbClr val="444752"/>
          </a:solidFill>
          <a:ln/>
        </p:spPr>
      </p:sp>
      <p:sp>
        <p:nvSpPr>
          <p:cNvPr id="5" name="Text 2"/>
          <p:cNvSpPr/>
          <p:nvPr/>
        </p:nvSpPr>
        <p:spPr>
          <a:xfrm>
            <a:off x="897533" y="4693940"/>
            <a:ext cx="2885480" cy="293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Average Transaction Value</a:t>
            </a:r>
            <a:endParaRPr lang="en-US" sz="1833" dirty="0"/>
          </a:p>
        </p:txBody>
      </p:sp>
      <p:sp>
        <p:nvSpPr>
          <p:cNvPr id="6" name="Text 3"/>
          <p:cNvSpPr/>
          <p:nvPr/>
        </p:nvSpPr>
        <p:spPr>
          <a:xfrm>
            <a:off x="897533" y="5106888"/>
            <a:ext cx="4899323" cy="3191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500"/>
              </a:lnSpc>
            </a:pPr>
            <a:r>
              <a:rPr lang="en-US" sz="1542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Amount spent per customer transaction.</a:t>
            </a:r>
            <a:endParaRPr lang="en-US" sz="1542" dirty="0"/>
          </a:p>
        </p:txBody>
      </p:sp>
      <p:sp>
        <p:nvSpPr>
          <p:cNvPr id="7" name="Shape 4"/>
          <p:cNvSpPr/>
          <p:nvPr/>
        </p:nvSpPr>
        <p:spPr>
          <a:xfrm>
            <a:off x="6195715" y="4494511"/>
            <a:ext cx="5298182" cy="1130994"/>
          </a:xfrm>
          <a:prstGeom prst="roundRect">
            <a:avLst>
              <a:gd name="adj" fmla="val 42331"/>
            </a:avLst>
          </a:prstGeom>
          <a:solidFill>
            <a:srgbClr val="444752"/>
          </a:solidFill>
          <a:ln/>
        </p:spPr>
      </p:sp>
      <p:sp>
        <p:nvSpPr>
          <p:cNvPr id="8" name="Text 5"/>
          <p:cNvSpPr/>
          <p:nvPr/>
        </p:nvSpPr>
        <p:spPr>
          <a:xfrm>
            <a:off x="6395145" y="4693940"/>
            <a:ext cx="2346821" cy="293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Category Demand</a:t>
            </a:r>
            <a:endParaRPr lang="en-US" sz="1833" dirty="0"/>
          </a:p>
        </p:txBody>
      </p:sp>
      <p:sp>
        <p:nvSpPr>
          <p:cNvPr id="9" name="Text 6"/>
          <p:cNvSpPr/>
          <p:nvPr/>
        </p:nvSpPr>
        <p:spPr>
          <a:xfrm>
            <a:off x="6395144" y="5106888"/>
            <a:ext cx="4899323" cy="3191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500"/>
              </a:lnSpc>
            </a:pPr>
            <a:r>
              <a:rPr lang="en-US" sz="1542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Product category with highest customer demand.</a:t>
            </a:r>
            <a:endParaRPr lang="en-US" sz="1542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570832" y="418009"/>
            <a:ext cx="6424414" cy="3576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92"/>
              </a:lnSpc>
            </a:pPr>
            <a:r>
              <a:rPr lang="en-US" sz="225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SQL Insights: Regional Spending &amp; Top Products</a:t>
            </a:r>
            <a:endParaRPr lang="en-US" sz="22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70832" y="1174651"/>
            <a:ext cx="4339630" cy="433963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570832" y="5685234"/>
            <a:ext cx="2207618" cy="223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750"/>
              </a:lnSpc>
            </a:pPr>
            <a:r>
              <a:rPr lang="en-US" sz="1375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Regional Spending Pattern</a:t>
            </a:r>
            <a:endParaRPr lang="en-US" sz="1375" dirty="0"/>
          </a:p>
        </p:txBody>
      </p:sp>
      <p:sp>
        <p:nvSpPr>
          <p:cNvPr id="5" name="Text 2"/>
          <p:cNvSpPr/>
          <p:nvPr/>
        </p:nvSpPr>
        <p:spPr>
          <a:xfrm>
            <a:off x="1570832" y="6060778"/>
            <a:ext cx="4339630" cy="2431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75"/>
              </a:lnSpc>
            </a:pPr>
            <a:r>
              <a:rPr lang="en-US" sz="1167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Regions with higher spending per order.</a:t>
            </a:r>
            <a:endParaRPr lang="en-US" sz="1167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7691" y="1174651"/>
            <a:ext cx="4339630" cy="433963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287691" y="5685234"/>
            <a:ext cx="2378670" cy="223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750"/>
              </a:lnSpc>
            </a:pPr>
            <a:r>
              <a:rPr lang="en-US" sz="1375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Category-wise Top Products</a:t>
            </a:r>
            <a:endParaRPr lang="en-US" sz="1375" dirty="0"/>
          </a:p>
        </p:txBody>
      </p:sp>
      <p:sp>
        <p:nvSpPr>
          <p:cNvPr id="8" name="Text 4"/>
          <p:cNvSpPr/>
          <p:nvPr/>
        </p:nvSpPr>
        <p:spPr>
          <a:xfrm>
            <a:off x="6287691" y="6060778"/>
            <a:ext cx="4339630" cy="2431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75"/>
              </a:lnSpc>
            </a:pPr>
            <a:r>
              <a:rPr lang="en-US" sz="1167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Best-performing products within each category.</a:t>
            </a:r>
            <a:endParaRPr lang="en-US" sz="1167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249346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98104" y="4131866"/>
            <a:ext cx="3754933" cy="4694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667"/>
              </a:lnSpc>
            </a:pPr>
            <a:r>
              <a:rPr lang="en-US" sz="2917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Power BI Dashboard</a:t>
            </a:r>
            <a:endParaRPr lang="en-US" sz="2917" dirty="0"/>
          </a:p>
        </p:txBody>
      </p:sp>
      <p:sp>
        <p:nvSpPr>
          <p:cNvPr id="4" name="Text 1"/>
          <p:cNvSpPr/>
          <p:nvPr/>
        </p:nvSpPr>
        <p:spPr>
          <a:xfrm>
            <a:off x="698104" y="4900414"/>
            <a:ext cx="10795793" cy="3191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500"/>
              </a:lnSpc>
            </a:pPr>
            <a:r>
              <a:rPr lang="en-US" sz="1542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Visualizing key insights for actionable business decisions.</a:t>
            </a:r>
            <a:endParaRPr lang="en-US" sz="1542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284</Words>
  <Application>Microsoft Office PowerPoint</Application>
  <PresentationFormat>Widescreen</PresentationFormat>
  <Paragraphs>87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Aptos</vt:lpstr>
      <vt:lpstr>Aptos Display</vt:lpstr>
      <vt:lpstr>Arial</vt:lpstr>
      <vt:lpstr>Lora</vt:lpstr>
      <vt:lpstr>Lora Light</vt:lpstr>
      <vt:lpstr>Source Sans 3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sushmitha pillitla</dc:creator>
  <cp:lastModifiedBy>sushmitha pillitla</cp:lastModifiedBy>
  <cp:revision>1</cp:revision>
  <dcterms:created xsi:type="dcterms:W3CDTF">2026-01-08T12:08:45Z</dcterms:created>
  <dcterms:modified xsi:type="dcterms:W3CDTF">2026-01-08T13:01:58Z</dcterms:modified>
</cp:coreProperties>
</file>